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modernComment_108_C1974215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76" r:id="rId3"/>
    <p:sldId id="275" r:id="rId4"/>
    <p:sldId id="265" r:id="rId5"/>
    <p:sldId id="264" r:id="rId6"/>
    <p:sldId id="272" r:id="rId7"/>
    <p:sldId id="273" r:id="rId8"/>
    <p:sldId id="260" r:id="rId9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A0012D-D27B-8F28-0F5A-5160E3074E38}" name="Deanna de la Garza" initials="Dd" userId="S::deanna@mcdlg.net::8e06a09d-a54d-4b8d-b389-0fbebfa9fd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4D545-31DA-41CD-B172-6DE39477210A}" v="2" dt="2026-10-22T17:13:56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68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na de la Garza" userId="e481a703a881f0a0" providerId="LiveId" clId="{5520BC33-7028-47A3-8946-6C2BF526BE7A}"/>
    <pc:docChg chg="modSld">
      <pc:chgData name="Deanna de la Garza" userId="e481a703a881f0a0" providerId="LiveId" clId="{5520BC33-7028-47A3-8946-6C2BF526BE7A}" dt="2026-10-22T17:13:56.222" v="1"/>
      <pc:docMkLst>
        <pc:docMk/>
      </pc:docMkLst>
      <pc:sldChg chg="modSp">
        <pc:chgData name="Deanna de la Garza" userId="e481a703a881f0a0" providerId="LiveId" clId="{5520BC33-7028-47A3-8946-6C2BF526BE7A}" dt="2026-10-22T17:13:56.222" v="1"/>
        <pc:sldMkLst>
          <pc:docMk/>
          <pc:sldMk cId="505105505" sldId="260"/>
        </pc:sldMkLst>
        <pc:graphicFrameChg chg="mod">
          <ac:chgData name="Deanna de la Garza" userId="e481a703a881f0a0" providerId="LiveId" clId="{5520BC33-7028-47A3-8946-6C2BF526BE7A}" dt="2026-10-22T17:13:56.222" v="1"/>
          <ac:graphicFrameMkLst>
            <pc:docMk/>
            <pc:sldMk cId="505105505" sldId="260"/>
            <ac:graphicFrameMk id="5" creationId="{0ACDF89B-0159-6C4C-5195-23EE4C422F9D}"/>
          </ac:graphicFrameMkLst>
        </pc:graphicFrameChg>
      </pc:sldChg>
    </pc:docChg>
  </pc:docChgLst>
</pc:chgInfo>
</file>

<file path=ppt/comments/modernComment_108_C197421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4E4D083-7DE5-4825-9C44-EE5F69E942EF}" authorId="{3AA0012D-D27B-8F28-0F5A-5160E3074E38}" created="2023-08-04T15:54:54.52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247915541" sldId="264"/>
      <ac:spMk id="3" creationId="{836CA393-72C3-6666-9A2C-1FC53FBCBA92}"/>
      <ac:txMk cp="65" len="25">
        <ac:context len="334" hash="1969265879"/>
      </ac:txMk>
    </ac:txMkLst>
    <p188:pos x="6354452" y="653624"/>
    <p188:txBody>
      <a:bodyPr/>
      <a:lstStyle/>
      <a:p>
        <a:r>
          <a:rPr lang="en-US"/>
          <a:t>If it is not a neighbor whose number you have or you cannot immediately contact,  ask your block captain instead.
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54BAA-4D9E-4D43-9701-029F1081AB6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0ECDCFFC-21FE-4145-A981-B72648C8411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Q &amp; A </a:t>
          </a:r>
        </a:p>
      </dgm:t>
    </dgm:pt>
    <dgm:pt modelId="{C90F2043-1426-4480-A599-AFF04B933C67}" type="parTrans" cxnId="{13FE3064-ED91-44E4-9A94-640429EE1221}">
      <dgm:prSet/>
      <dgm:spPr/>
      <dgm:t>
        <a:bodyPr/>
        <a:lstStyle/>
        <a:p>
          <a:endParaRPr lang="en-US"/>
        </a:p>
      </dgm:t>
    </dgm:pt>
    <dgm:pt modelId="{75FD904C-A9BA-4575-9111-7557C199CCB0}" type="sibTrans" cxnId="{13FE3064-ED91-44E4-9A94-640429EE1221}">
      <dgm:prSet/>
      <dgm:spPr/>
      <dgm:t>
        <a:bodyPr/>
        <a:lstStyle/>
        <a:p>
          <a:endParaRPr lang="en-US"/>
        </a:p>
      </dgm:t>
    </dgm:pt>
    <dgm:pt modelId="{12460659-FC23-444F-91DF-A5CBA5FDAA8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Sign up for a role</a:t>
          </a:r>
        </a:p>
      </dgm:t>
    </dgm:pt>
    <dgm:pt modelId="{A25F4DF1-A6E0-40AE-A1DE-B4E39DAFC27B}" type="parTrans" cxnId="{CD637300-EC3C-48FA-B6A5-B983C16C9F6C}">
      <dgm:prSet/>
      <dgm:spPr/>
      <dgm:t>
        <a:bodyPr/>
        <a:lstStyle/>
        <a:p>
          <a:endParaRPr lang="en-US"/>
        </a:p>
      </dgm:t>
    </dgm:pt>
    <dgm:pt modelId="{A8A3B282-2E4F-444C-B444-72219C967275}" type="sibTrans" cxnId="{CD637300-EC3C-48FA-B6A5-B983C16C9F6C}">
      <dgm:prSet/>
      <dgm:spPr/>
      <dgm:t>
        <a:bodyPr/>
        <a:lstStyle/>
        <a:p>
          <a:endParaRPr lang="en-US"/>
        </a:p>
      </dgm:t>
    </dgm:pt>
    <dgm:pt modelId="{F6D59079-7142-4F65-B61C-207C1206F502}" type="pres">
      <dgm:prSet presAssocID="{F9354BAA-4D9E-4D43-9701-029F1081AB66}" presName="root" presStyleCnt="0">
        <dgm:presLayoutVars>
          <dgm:dir/>
          <dgm:resizeHandles val="exact"/>
        </dgm:presLayoutVars>
      </dgm:prSet>
      <dgm:spPr/>
    </dgm:pt>
    <dgm:pt modelId="{CE313779-41D2-451B-98E9-8A2D86A01255}" type="pres">
      <dgm:prSet presAssocID="{0ECDCFFC-21FE-4145-A981-B72648C84114}" presName="compNode" presStyleCnt="0"/>
      <dgm:spPr/>
    </dgm:pt>
    <dgm:pt modelId="{97DF6B6A-4FFF-4BD1-8C97-F300D196A2D9}" type="pres">
      <dgm:prSet presAssocID="{0ECDCFFC-21FE-4145-A981-B72648C84114}" presName="iconBgRect" presStyleLbl="bgShp" presStyleIdx="0" presStyleCnt="2"/>
      <dgm:spPr/>
    </dgm:pt>
    <dgm:pt modelId="{071D81A8-5DFC-4BDE-8C83-8E0EBCACA215}" type="pres">
      <dgm:prSet presAssocID="{0ECDCFFC-21FE-4145-A981-B72648C84114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411C4CFD-0ACB-48B2-B663-6A6C6E6A1A26}" type="pres">
      <dgm:prSet presAssocID="{0ECDCFFC-21FE-4145-A981-B72648C84114}" presName="spaceRect" presStyleCnt="0"/>
      <dgm:spPr/>
    </dgm:pt>
    <dgm:pt modelId="{55F90307-ED3F-4310-AE1F-9DA2CD7D5E38}" type="pres">
      <dgm:prSet presAssocID="{0ECDCFFC-21FE-4145-A981-B72648C84114}" presName="textRect" presStyleLbl="revTx" presStyleIdx="0" presStyleCnt="2">
        <dgm:presLayoutVars>
          <dgm:chMax val="1"/>
          <dgm:chPref val="1"/>
        </dgm:presLayoutVars>
      </dgm:prSet>
      <dgm:spPr/>
    </dgm:pt>
    <dgm:pt modelId="{A49D41CD-57BA-4AF3-BB05-D4C0F75A21B1}" type="pres">
      <dgm:prSet presAssocID="{75FD904C-A9BA-4575-9111-7557C199CCB0}" presName="sibTrans" presStyleCnt="0"/>
      <dgm:spPr/>
    </dgm:pt>
    <dgm:pt modelId="{AA835D49-8AD5-4E47-BE70-6B968C4453F4}" type="pres">
      <dgm:prSet presAssocID="{12460659-FC23-444F-91DF-A5CBA5FDAA83}" presName="compNode" presStyleCnt="0"/>
      <dgm:spPr/>
    </dgm:pt>
    <dgm:pt modelId="{AB76D780-F643-4822-A8CD-E274AA8F7F81}" type="pres">
      <dgm:prSet presAssocID="{12460659-FC23-444F-91DF-A5CBA5FDAA83}" presName="iconBgRect" presStyleLbl="bgShp" presStyleIdx="1" presStyleCnt="2"/>
      <dgm:spPr/>
    </dgm:pt>
    <dgm:pt modelId="{3DE218B8-BBE1-44EB-AB92-B2CA09EEBCC7}" type="pres">
      <dgm:prSet presAssocID="{12460659-FC23-444F-91DF-A5CBA5FDAA83}" presName="iconRect" presStyleLbl="node1" presStyleIdx="1" presStyleCnt="2"/>
      <dgm:spPr/>
    </dgm:pt>
    <dgm:pt modelId="{A621B0B1-DAE6-4D2A-B348-6F17B40A4700}" type="pres">
      <dgm:prSet presAssocID="{12460659-FC23-444F-91DF-A5CBA5FDAA83}" presName="spaceRect" presStyleCnt="0"/>
      <dgm:spPr/>
    </dgm:pt>
    <dgm:pt modelId="{E55AF499-D4AE-4F3A-AB6E-0A51754E035B}" type="pres">
      <dgm:prSet presAssocID="{12460659-FC23-444F-91DF-A5CBA5FDAA8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CD637300-EC3C-48FA-B6A5-B983C16C9F6C}" srcId="{F9354BAA-4D9E-4D43-9701-029F1081AB66}" destId="{12460659-FC23-444F-91DF-A5CBA5FDAA83}" srcOrd="1" destOrd="0" parTransId="{A25F4DF1-A6E0-40AE-A1DE-B4E39DAFC27B}" sibTransId="{A8A3B282-2E4F-444C-B444-72219C967275}"/>
    <dgm:cxn modelId="{D8A0A232-8F30-41EA-AA20-ECA0CD3091C4}" type="presOf" srcId="{12460659-FC23-444F-91DF-A5CBA5FDAA83}" destId="{E55AF499-D4AE-4F3A-AB6E-0A51754E035B}" srcOrd="0" destOrd="0" presId="urn:microsoft.com/office/officeart/2018/5/layout/IconCircleLabelList"/>
    <dgm:cxn modelId="{13FE3064-ED91-44E4-9A94-640429EE1221}" srcId="{F9354BAA-4D9E-4D43-9701-029F1081AB66}" destId="{0ECDCFFC-21FE-4145-A981-B72648C84114}" srcOrd="0" destOrd="0" parTransId="{C90F2043-1426-4480-A599-AFF04B933C67}" sibTransId="{75FD904C-A9BA-4575-9111-7557C199CCB0}"/>
    <dgm:cxn modelId="{C8EBF668-E285-4EA1-B6CC-963DEDEAC13E}" type="presOf" srcId="{F9354BAA-4D9E-4D43-9701-029F1081AB66}" destId="{F6D59079-7142-4F65-B61C-207C1206F502}" srcOrd="0" destOrd="0" presId="urn:microsoft.com/office/officeart/2018/5/layout/IconCircleLabelList"/>
    <dgm:cxn modelId="{B6C48A6D-EE42-4F7D-B75E-0D9F4ADBD8F5}" type="presOf" srcId="{0ECDCFFC-21FE-4145-A981-B72648C84114}" destId="{55F90307-ED3F-4310-AE1F-9DA2CD7D5E38}" srcOrd="0" destOrd="0" presId="urn:microsoft.com/office/officeart/2018/5/layout/IconCircleLabelList"/>
    <dgm:cxn modelId="{B4C14868-AEEB-41C7-8555-B051A068FE53}" type="presParOf" srcId="{F6D59079-7142-4F65-B61C-207C1206F502}" destId="{CE313779-41D2-451B-98E9-8A2D86A01255}" srcOrd="0" destOrd="0" presId="urn:microsoft.com/office/officeart/2018/5/layout/IconCircleLabelList"/>
    <dgm:cxn modelId="{BAB3DE6E-B175-452B-83EC-EA7033F5901C}" type="presParOf" srcId="{CE313779-41D2-451B-98E9-8A2D86A01255}" destId="{97DF6B6A-4FFF-4BD1-8C97-F300D196A2D9}" srcOrd="0" destOrd="0" presId="urn:microsoft.com/office/officeart/2018/5/layout/IconCircleLabelList"/>
    <dgm:cxn modelId="{1A07134F-54EE-4A68-BA4F-26F1491B7B78}" type="presParOf" srcId="{CE313779-41D2-451B-98E9-8A2D86A01255}" destId="{071D81A8-5DFC-4BDE-8C83-8E0EBCACA215}" srcOrd="1" destOrd="0" presId="urn:microsoft.com/office/officeart/2018/5/layout/IconCircleLabelList"/>
    <dgm:cxn modelId="{7049D102-4784-4A66-BCFB-AF74D5AC2497}" type="presParOf" srcId="{CE313779-41D2-451B-98E9-8A2D86A01255}" destId="{411C4CFD-0ACB-48B2-B663-6A6C6E6A1A26}" srcOrd="2" destOrd="0" presId="urn:microsoft.com/office/officeart/2018/5/layout/IconCircleLabelList"/>
    <dgm:cxn modelId="{EC8F16DC-458B-4A38-BAF4-125877BC48C1}" type="presParOf" srcId="{CE313779-41D2-451B-98E9-8A2D86A01255}" destId="{55F90307-ED3F-4310-AE1F-9DA2CD7D5E38}" srcOrd="3" destOrd="0" presId="urn:microsoft.com/office/officeart/2018/5/layout/IconCircleLabelList"/>
    <dgm:cxn modelId="{7985F5C3-5591-4430-8D14-2F6569AA6646}" type="presParOf" srcId="{F6D59079-7142-4F65-B61C-207C1206F502}" destId="{A49D41CD-57BA-4AF3-BB05-D4C0F75A21B1}" srcOrd="1" destOrd="0" presId="urn:microsoft.com/office/officeart/2018/5/layout/IconCircleLabelList"/>
    <dgm:cxn modelId="{719E01B2-84F4-4114-88CB-A00457BDD01B}" type="presParOf" srcId="{F6D59079-7142-4F65-B61C-207C1206F502}" destId="{AA835D49-8AD5-4E47-BE70-6B968C4453F4}" srcOrd="2" destOrd="0" presId="urn:microsoft.com/office/officeart/2018/5/layout/IconCircleLabelList"/>
    <dgm:cxn modelId="{03ED48D1-2B61-4A7A-B855-926EC4B62420}" type="presParOf" srcId="{AA835D49-8AD5-4E47-BE70-6B968C4453F4}" destId="{AB76D780-F643-4822-A8CD-E274AA8F7F81}" srcOrd="0" destOrd="0" presId="urn:microsoft.com/office/officeart/2018/5/layout/IconCircleLabelList"/>
    <dgm:cxn modelId="{A67D2B59-27F4-4883-832C-9FDBA42EF10E}" type="presParOf" srcId="{AA835D49-8AD5-4E47-BE70-6B968C4453F4}" destId="{3DE218B8-BBE1-44EB-AB92-B2CA09EEBCC7}" srcOrd="1" destOrd="0" presId="urn:microsoft.com/office/officeart/2018/5/layout/IconCircleLabelList"/>
    <dgm:cxn modelId="{67195C46-8966-494D-9F7F-5E053F558D71}" type="presParOf" srcId="{AA835D49-8AD5-4E47-BE70-6B968C4453F4}" destId="{A621B0B1-DAE6-4D2A-B348-6F17B40A4700}" srcOrd="2" destOrd="0" presId="urn:microsoft.com/office/officeart/2018/5/layout/IconCircleLabelList"/>
    <dgm:cxn modelId="{631DDBA4-0178-4AD2-8EFD-EC495803A9EB}" type="presParOf" srcId="{AA835D49-8AD5-4E47-BE70-6B968C4453F4}" destId="{E55AF499-D4AE-4F3A-AB6E-0A51754E035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F6B6A-4FFF-4BD1-8C97-F300D196A2D9}">
      <dsp:nvSpPr>
        <dsp:cNvPr id="0" name=""/>
        <dsp:cNvSpPr/>
      </dsp:nvSpPr>
      <dsp:spPr>
        <a:xfrm>
          <a:off x="2315259" y="10409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1D81A8-5DFC-4BDE-8C83-8E0EBCACA215}">
      <dsp:nvSpPr>
        <dsp:cNvPr id="0" name=""/>
        <dsp:cNvSpPr/>
      </dsp:nvSpPr>
      <dsp:spPr>
        <a:xfrm>
          <a:off x="2732071" y="427222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F90307-ED3F-4310-AE1F-9DA2CD7D5E38}">
      <dsp:nvSpPr>
        <dsp:cNvPr id="0" name=""/>
        <dsp:cNvSpPr/>
      </dsp:nvSpPr>
      <dsp:spPr>
        <a:xfrm>
          <a:off x="1690040" y="2575410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/>
            <a:t>Q &amp; A </a:t>
          </a:r>
        </a:p>
      </dsp:txBody>
      <dsp:txXfrm>
        <a:off x="1690040" y="2575410"/>
        <a:ext cx="3206250" cy="720000"/>
      </dsp:txXfrm>
    </dsp:sp>
    <dsp:sp modelId="{AB76D780-F643-4822-A8CD-E274AA8F7F81}">
      <dsp:nvSpPr>
        <dsp:cNvPr id="0" name=""/>
        <dsp:cNvSpPr/>
      </dsp:nvSpPr>
      <dsp:spPr>
        <a:xfrm>
          <a:off x="6082603" y="10409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E218B8-BBE1-44EB-AB92-B2CA09EEBCC7}">
      <dsp:nvSpPr>
        <dsp:cNvPr id="0" name=""/>
        <dsp:cNvSpPr/>
      </dsp:nvSpPr>
      <dsp:spPr>
        <a:xfrm>
          <a:off x="6499415" y="427222"/>
          <a:ext cx="1122187" cy="1122187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AF499-D4AE-4F3A-AB6E-0A51754E035B}">
      <dsp:nvSpPr>
        <dsp:cNvPr id="0" name=""/>
        <dsp:cNvSpPr/>
      </dsp:nvSpPr>
      <dsp:spPr>
        <a:xfrm>
          <a:off x="5457384" y="2575410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500" kern="1200" dirty="0"/>
            <a:t>Sign up for a role</a:t>
          </a:r>
        </a:p>
      </dsp:txBody>
      <dsp:txXfrm>
        <a:off x="5457384" y="2575410"/>
        <a:ext cx="320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0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283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07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9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81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79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2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13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60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1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09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9447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72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75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55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67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7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89DF8-79CD-4928-90DE-2F5C4C879717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4927D-E7B4-4D80-9ED3-3E678D4D4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468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8_C197421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3C5BA0-8B24-4B05-A9E7-20545338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8AC454-5568-C125-386F-1C53C0FD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7471" y="628650"/>
            <a:ext cx="6588253" cy="438580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Lakeside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Neighborhood Watch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Est. 2023</a:t>
            </a: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4FDB7F-33A2-451F-BA20-13ED87CF4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3743325" cy="5391150"/>
          </a:xfrm>
          <a:prstGeom prst="rect">
            <a:avLst/>
          </a:prstGeom>
          <a:solidFill>
            <a:schemeClr val="bg1"/>
          </a:solidFill>
          <a:ln w="190500" cap="sq">
            <a:solidFill>
              <a:schemeClr val="bg1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ue and white sign with a black eye and white text&#10;&#10;Description automatically generated">
            <a:extLst>
              <a:ext uri="{FF2B5EF4-FFF2-40B4-BE49-F238E27FC236}">
                <a16:creationId xmlns:a16="http://schemas.microsoft.com/office/drawing/2014/main" id="{F62BAF94-DC14-761C-9BEE-1213F1DE8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57" y="2108880"/>
            <a:ext cx="2964561" cy="26402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460027F-6625-463B-B6D4-594AC32F2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340" y="804806"/>
            <a:ext cx="3625595" cy="5248389"/>
          </a:xfrm>
          <a:prstGeom prst="rect">
            <a:avLst/>
          </a:prstGeom>
          <a:noFill/>
          <a:ln w="12700">
            <a:solidFill>
              <a:srgbClr val="2A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91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94B9E-990A-DF36-9E96-EC5D92FD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from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0872D-E9EF-1C40-C2FD-5FDBEB82B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Voted in by the Board in 2023</a:t>
            </a:r>
          </a:p>
          <a:p>
            <a:r>
              <a:rPr lang="en-US" dirty="0"/>
              <a:t>Migrated from GroupMe to </a:t>
            </a:r>
            <a:r>
              <a:rPr lang="en-US" dirty="0" err="1"/>
              <a:t>NextDoor</a:t>
            </a:r>
            <a:r>
              <a:rPr lang="en-US" dirty="0"/>
              <a:t> app</a:t>
            </a:r>
          </a:p>
          <a:p>
            <a:r>
              <a:rPr lang="en-US" dirty="0"/>
              <a:t>Recruited 6 Block Captains</a:t>
            </a:r>
          </a:p>
          <a:p>
            <a:r>
              <a:rPr lang="en-US" dirty="0"/>
              <a:t>Hosted 3 Events</a:t>
            </a:r>
          </a:p>
          <a:p>
            <a:r>
              <a:rPr lang="en-US" dirty="0"/>
              <a:t>Participated in 3 Speaking Events</a:t>
            </a:r>
          </a:p>
          <a:p>
            <a:r>
              <a:rPr lang="en-US" dirty="0"/>
              <a:t>Distributed NW decals, pamphlets and T-shirts to Block Captains</a:t>
            </a:r>
          </a:p>
          <a:p>
            <a:r>
              <a:rPr lang="en-US" dirty="0"/>
              <a:t>Added NW Signage to all Main Entrances/Exits</a:t>
            </a:r>
          </a:p>
          <a:p>
            <a:r>
              <a:rPr lang="en-US" dirty="0"/>
              <a:t>Increased Awareness of the Program Within Lakeside</a:t>
            </a:r>
          </a:p>
        </p:txBody>
      </p:sp>
    </p:spTree>
    <p:extLst>
      <p:ext uri="{BB962C8B-B14F-4D97-AF65-F5344CB8AC3E}">
        <p14:creationId xmlns:p14="http://schemas.microsoft.com/office/powerpoint/2010/main" val="30512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BC052280-388E-4151-A1EB-5236D4FCC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F425A1-BA01-E6E0-DDF4-EEAA59FAB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927100"/>
            <a:ext cx="3418766" cy="4616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Lakeside </a:t>
            </a:r>
            <a:r>
              <a:rPr lang="en-US" dirty="0" err="1"/>
              <a:t>hoa</a:t>
            </a:r>
            <a:r>
              <a:rPr lang="en-US" dirty="0"/>
              <a:t> 2026 BUDGETED</a:t>
            </a:r>
            <a:br>
              <a:rPr lang="en-US" dirty="0"/>
            </a:br>
            <a:r>
              <a:rPr lang="en-US" dirty="0"/>
              <a:t>security PATROL</a:t>
            </a:r>
            <a:br>
              <a:rPr lang="en-US" dirty="0"/>
            </a:br>
            <a:r>
              <a:rPr lang="en-US" dirty="0"/>
              <a:t>expenses</a:t>
            </a:r>
          </a:p>
        </p:txBody>
      </p:sp>
      <p:cxnSp>
        <p:nvCxnSpPr>
          <p:cNvPr id="13" name="Straight Connector 9">
            <a:extLst>
              <a:ext uri="{FF2B5EF4-FFF2-40B4-BE49-F238E27FC236}">
                <a16:creationId xmlns:a16="http://schemas.microsoft.com/office/drawing/2014/main" id="{744251C3-E720-4363-8AF0-20AD31937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301359"/>
            <a:ext cx="0" cy="19113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CF672-56D2-9CCE-D913-F5E4555FF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29" y="971549"/>
            <a:ext cx="6291528" cy="46164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914400" lvl="2"/>
            <a:endParaRPr lang="en-US" dirty="0"/>
          </a:p>
          <a:p>
            <a:pPr marL="914400" lvl="2"/>
            <a:r>
              <a:rPr lang="en-US" sz="2000" b="1" dirty="0"/>
              <a:t>The HOA Budgeted $100,000/yr for Security Patrol</a:t>
            </a:r>
          </a:p>
          <a:p>
            <a:pPr lvl="3"/>
            <a:r>
              <a:rPr lang="en-US" sz="2000" b="1" dirty="0"/>
              <a:t>Actual YTD ~$45,000 security patrol 113 hours/bi-weekly @ $19/</a:t>
            </a:r>
            <a:r>
              <a:rPr lang="en-US" sz="2000" b="1" dirty="0" err="1"/>
              <a:t>hr</a:t>
            </a:r>
            <a:endParaRPr lang="en-US" sz="2000" b="1" dirty="0"/>
          </a:p>
          <a:p>
            <a:pPr lvl="3"/>
            <a:r>
              <a:rPr lang="en-US" sz="2000" b="1" dirty="0"/>
              <a:t>3rd highest expense item for HOA</a:t>
            </a:r>
          </a:p>
          <a:p>
            <a:pPr lvl="3"/>
            <a:r>
              <a:rPr lang="en-US" sz="2000" b="1" dirty="0"/>
              <a:t>Lakeside has an A1 safety grade</a:t>
            </a:r>
          </a:p>
          <a:p>
            <a:pPr lvl="3"/>
            <a:r>
              <a:rPr lang="en-US" sz="2000" b="1" dirty="0"/>
              <a:t>Crime is 79% below the City Avg and 70% below </a:t>
            </a:r>
            <a:r>
              <a:rPr lang="en-US" sz="2000" b="1" dirty="0" err="1"/>
              <a:t>Nat’l</a:t>
            </a:r>
            <a:r>
              <a:rPr lang="en-US" sz="2000" b="1" dirty="0"/>
              <a:t> Avg</a:t>
            </a:r>
          </a:p>
          <a:p>
            <a:pPr lvl="3"/>
            <a:r>
              <a:rPr lang="en-US" sz="2000" b="1" dirty="0"/>
              <a:t>NW has been proven more effective and it costs nothing.</a:t>
            </a:r>
          </a:p>
        </p:txBody>
      </p:sp>
    </p:spTree>
    <p:extLst>
      <p:ext uri="{BB962C8B-B14F-4D97-AF65-F5344CB8AC3E}">
        <p14:creationId xmlns:p14="http://schemas.microsoft.com/office/powerpoint/2010/main" val="344732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7F84-3FD2-B37B-6335-5596902C6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a Block Captain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577D4-5762-40A2-35F3-0EAB3A183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Introduces new neighbors to the NW group</a:t>
            </a:r>
          </a:p>
          <a:p>
            <a:r>
              <a:rPr lang="en-US" sz="2800" dirty="0"/>
              <a:t>Encourages resident participation</a:t>
            </a:r>
          </a:p>
          <a:p>
            <a:r>
              <a:rPr lang="en-US" sz="2800" dirty="0"/>
              <a:t>Collects contact information from residents</a:t>
            </a:r>
          </a:p>
          <a:p>
            <a:r>
              <a:rPr lang="en-US" sz="2800" dirty="0"/>
              <a:t>Coordinates block activities (optional)</a:t>
            </a:r>
          </a:p>
          <a:p>
            <a:r>
              <a:rPr lang="en-US" sz="2800" dirty="0"/>
              <a:t>How do I become a block captain? – Just volunteer.</a:t>
            </a:r>
          </a:p>
        </p:txBody>
      </p:sp>
    </p:spTree>
    <p:extLst>
      <p:ext uri="{BB962C8B-B14F-4D97-AF65-F5344CB8AC3E}">
        <p14:creationId xmlns:p14="http://schemas.microsoft.com/office/powerpoint/2010/main" val="3986083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7218-AEC3-635D-31D4-C0673C917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Role of a Resident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CA393-72C3-6666-9A2C-1FC53FBCB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57" y="1640113"/>
            <a:ext cx="10610548" cy="4426857"/>
          </a:xfrm>
        </p:spPr>
        <p:txBody>
          <a:bodyPr>
            <a:noAutofit/>
          </a:bodyPr>
          <a:lstStyle/>
          <a:p>
            <a:r>
              <a:rPr lang="en-US" sz="2400" dirty="0"/>
              <a:t>Report suspicious activity in your neighborhood</a:t>
            </a:r>
          </a:p>
          <a:p>
            <a:r>
              <a:rPr lang="en-US" sz="2400" dirty="0"/>
              <a:t>Verify with your Block Captain / neighbor if this activity should be happening</a:t>
            </a:r>
          </a:p>
          <a:p>
            <a:r>
              <a:rPr lang="en-US" sz="2400" dirty="0"/>
              <a:t>Secure your homes &amp; autos (hide your valuables)</a:t>
            </a:r>
          </a:p>
          <a:p>
            <a:r>
              <a:rPr lang="en-US" sz="2400" dirty="0"/>
              <a:t>Well lit homes and are a deterrent</a:t>
            </a:r>
          </a:p>
          <a:p>
            <a:r>
              <a:rPr lang="en-US" sz="2400" dirty="0"/>
              <a:t>Add motion sensor lighting</a:t>
            </a:r>
          </a:p>
          <a:p>
            <a:r>
              <a:rPr lang="en-US" sz="2400" dirty="0"/>
              <a:t>Maintain yard, pick up newspapers, turn lights on and off </a:t>
            </a:r>
          </a:p>
          <a:p>
            <a:r>
              <a:rPr lang="en-US" sz="2400" dirty="0"/>
              <a:t>Be a good neighbor (assist neighbors)</a:t>
            </a:r>
          </a:p>
        </p:txBody>
      </p:sp>
    </p:spTree>
    <p:extLst>
      <p:ext uri="{BB962C8B-B14F-4D97-AF65-F5344CB8AC3E}">
        <p14:creationId xmlns:p14="http://schemas.microsoft.com/office/powerpoint/2010/main" val="32479155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6FB4C-5902-423A-6D16-F7BB086D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Lakeside Neighborhood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E1AD-9857-F77C-E449-2BF1E9738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36 streets</a:t>
            </a:r>
          </a:p>
          <a:p>
            <a:r>
              <a:rPr lang="en-US" dirty="0"/>
              <a:t>&gt; 830 properties / houses</a:t>
            </a:r>
          </a:p>
          <a:p>
            <a:r>
              <a:rPr lang="en-US" dirty="0"/>
              <a:t>~75 blocks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How could we define success in Lakeside?</a:t>
            </a:r>
          </a:p>
          <a:p>
            <a:r>
              <a:rPr lang="en-US" dirty="0"/>
              <a:t>~18 streets represented (50%) or</a:t>
            </a:r>
          </a:p>
          <a:p>
            <a:r>
              <a:rPr lang="en-US" dirty="0"/>
              <a:t>415 households using </a:t>
            </a:r>
            <a:r>
              <a:rPr lang="en-US" dirty="0" err="1"/>
              <a:t>NextDoor</a:t>
            </a:r>
            <a:r>
              <a:rPr lang="en-US" dirty="0"/>
              <a:t> App (50%) or</a:t>
            </a:r>
          </a:p>
          <a:p>
            <a:r>
              <a:rPr lang="en-US" dirty="0"/>
              <a:t>~ 38 block captains (50%) coverage</a:t>
            </a:r>
          </a:p>
        </p:txBody>
      </p:sp>
    </p:spTree>
    <p:extLst>
      <p:ext uri="{BB962C8B-B14F-4D97-AF65-F5344CB8AC3E}">
        <p14:creationId xmlns:p14="http://schemas.microsoft.com/office/powerpoint/2010/main" val="96702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Cartoon characters running away from a house&#10;&#10;Description automatically generated">
            <a:extLst>
              <a:ext uri="{FF2B5EF4-FFF2-40B4-BE49-F238E27FC236}">
                <a16:creationId xmlns:a16="http://schemas.microsoft.com/office/drawing/2014/main" id="{35AA31F3-AFE7-69E3-3E7B-9AF7D37E90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6" r="-2" b="14024"/>
          <a:stretch/>
        </p:blipFill>
        <p:spPr>
          <a:xfrm>
            <a:off x="2877132" y="875098"/>
            <a:ext cx="6437736" cy="3091784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E8DA6A-7610-AB55-9B33-FDE0DB69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969" y="4048913"/>
            <a:ext cx="10494062" cy="12705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What are your safety &amp; security concerns?</a:t>
            </a:r>
          </a:p>
        </p:txBody>
      </p:sp>
    </p:spTree>
    <p:extLst>
      <p:ext uri="{BB962C8B-B14F-4D97-AF65-F5344CB8AC3E}">
        <p14:creationId xmlns:p14="http://schemas.microsoft.com/office/powerpoint/2010/main" val="1127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9A69-D002-4280-D893-5EE951DF9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>
            <a:normAutofit/>
          </a:bodyPr>
          <a:lstStyle/>
          <a:p>
            <a:r>
              <a:rPr lang="en-US" dirty="0"/>
              <a:t>What’s Next?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A2AC96-1E47-421C-A03F-F98E354EB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95500"/>
            <a:ext cx="12192000" cy="4762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CDF89B-0159-6C4C-5195-23EE4C422F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355551"/>
              </p:ext>
            </p:extLst>
          </p:nvPr>
        </p:nvGraphicFramePr>
        <p:xfrm>
          <a:off x="914400" y="2417233"/>
          <a:ext cx="10353675" cy="3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51055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2268</TotalTime>
  <Words>301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Lakeside  Neighborhood Watch Est. 2023 </vt:lpstr>
      <vt:lpstr>Follow-up from 2023</vt:lpstr>
      <vt:lpstr>Lakeside hoa 2026 BUDGETED security PATROL expenses</vt:lpstr>
      <vt:lpstr>Role of a Block Captain</vt:lpstr>
      <vt:lpstr>Role of a Resident</vt:lpstr>
      <vt:lpstr>Lakeside Neighborhood Statistics</vt:lpstr>
      <vt:lpstr>What are your safety &amp; security concerns?</vt:lpstr>
      <vt:lpstr>What’s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Lakeside  Neighborhood Watch</dc:title>
  <dc:creator>Deanna de la Garza</dc:creator>
  <cp:lastModifiedBy>Deanna de la Garza</cp:lastModifiedBy>
  <cp:revision>58</cp:revision>
  <dcterms:created xsi:type="dcterms:W3CDTF">2023-07-31T19:31:08Z</dcterms:created>
  <dcterms:modified xsi:type="dcterms:W3CDTF">2026-10-22T17:48:05Z</dcterms:modified>
</cp:coreProperties>
</file>